
<file path=[Content_Types].xml><?xml version="1.0" encoding="utf-8"?>
<Types xmlns="http://schemas.openxmlformats.org/package/2006/content-types">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347603-92D1-4034-B53E-2D89E65D8F1F}" type="datetimeFigureOut">
              <a:rPr lang="nl-NL" smtClean="0"/>
              <a:t>27-11-2012</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DC01C0-87CE-4BBD-8BE5-9A699529A516}" type="slidenum">
              <a:rPr lang="nl-NL" smtClean="0"/>
              <a:t>‹nr.›</a:t>
            </a:fld>
            <a:endParaRPr lang="nl-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jdelijke aanduiding voor dia-afbeelding 1"/>
          <p:cNvSpPr>
            <a:spLocks noGrp="1" noRot="1" noChangeAspect="1" noTextEdit="1"/>
          </p:cNvSpPr>
          <p:nvPr>
            <p:ph type="sldImg"/>
          </p:nvPr>
        </p:nvSpPr>
        <p:spPr bwMode="auto">
          <a:noFill/>
          <a:ln>
            <a:solidFill>
              <a:srgbClr val="000000"/>
            </a:solidFill>
            <a:miter lim="800000"/>
            <a:headEnd/>
            <a:tailEnd/>
          </a:ln>
        </p:spPr>
      </p:sp>
      <p:sp>
        <p:nvSpPr>
          <p:cNvPr id="66563" name="Tijdelijke aanduiding voor notiti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nl-NL" smtClean="0"/>
              <a:t>Want met deze kennis kan je inschatten wat de behoefte is van het dier en aan de hand van wat je ziet aan gedrag en uiterlijk bepalen wanneer er sprake is van afwijkingen.</a:t>
            </a:r>
          </a:p>
          <a:p>
            <a:pPr eaLnBrk="1" hangingPunct="1">
              <a:spcBef>
                <a:spcPct val="0"/>
              </a:spcBef>
            </a:pPr>
            <a:r>
              <a:rPr lang="nl-NL" smtClean="0"/>
              <a:t>Dat is belangrijk voor het welzijn van het dier (en bv vaststelling humane eindpunten) maar ook voor de interpretatie van de uitkomsten van je studie.</a:t>
            </a:r>
          </a:p>
        </p:txBody>
      </p:sp>
      <p:sp>
        <p:nvSpPr>
          <p:cNvPr id="69636" name="Tijdelijke aanduiding voor dianumm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DCB19A2-F57F-4B02-A13B-FA621E4BE081}" type="slidenum">
              <a:rPr lang="nl-NL"/>
              <a:pPr fontAlgn="base">
                <a:spcBef>
                  <a:spcPct val="0"/>
                </a:spcBef>
                <a:spcAft>
                  <a:spcPct val="0"/>
                </a:spcAft>
                <a:defRPr/>
              </a:pPr>
              <a:t>2</a:t>
            </a:fld>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lvl1pPr>
              <a:defRPr/>
            </a:lvl1pPr>
          </a:lstStyle>
          <a:p>
            <a:pPr>
              <a:defRPr/>
            </a:pPr>
            <a:fld id="{561EB537-D08B-4058-A74C-9248D12125D4}" type="datetimeFigureOut">
              <a:rPr lang="nl-NL"/>
              <a:pPr>
                <a:defRPr/>
              </a:pPr>
              <a:t>27-11-2012</a:t>
            </a:fld>
            <a:endParaRPr lang="nl-NL"/>
          </a:p>
        </p:txBody>
      </p:sp>
      <p:sp>
        <p:nvSpPr>
          <p:cNvPr id="5" name="Tijdelijke aanduiding voor voettekst 4"/>
          <p:cNvSpPr>
            <a:spLocks noGrp="1"/>
          </p:cNvSpPr>
          <p:nvPr>
            <p:ph type="ftr" sz="quarter" idx="11"/>
          </p:nvPr>
        </p:nvSpPr>
        <p:spPr/>
        <p:txBody>
          <a:bodyPr/>
          <a:lstStyle>
            <a:lvl1pPr>
              <a:defRPr/>
            </a:lvl1pPr>
          </a:lstStyle>
          <a:p>
            <a:pPr>
              <a:defRPr/>
            </a:pPr>
            <a:endParaRPr lang="nl-NL"/>
          </a:p>
        </p:txBody>
      </p:sp>
      <p:sp>
        <p:nvSpPr>
          <p:cNvPr id="6" name="Tijdelijke aanduiding voor dianummer 5"/>
          <p:cNvSpPr>
            <a:spLocks noGrp="1"/>
          </p:cNvSpPr>
          <p:nvPr>
            <p:ph type="sldNum" sz="quarter" idx="12"/>
          </p:nvPr>
        </p:nvSpPr>
        <p:spPr/>
        <p:txBody>
          <a:bodyPr/>
          <a:lstStyle>
            <a:lvl1pPr>
              <a:defRPr/>
            </a:lvl1pPr>
          </a:lstStyle>
          <a:p>
            <a:pPr>
              <a:defRPr/>
            </a:pPr>
            <a:fld id="{39B42F29-96E8-4AF2-ABEB-AD48D5B9FD5F}" type="slidenum">
              <a:rPr lang="nl-NL"/>
              <a:pPr>
                <a:defRPr/>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cstate="print">
            <a:alphaModFix amt="6000"/>
            <a:lum/>
          </a:blip>
          <a:srcRect/>
          <a:stretch>
            <a:fillRect t="-18000" b="-18000"/>
          </a:stretch>
        </a:blip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Klik om de stijl te bewerken</a:t>
            </a:r>
          </a:p>
        </p:txBody>
      </p:sp>
      <p:sp>
        <p:nvSpPr>
          <p:cNvPr id="1027" name="Tijdelijke aanduiding voor teks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E2C0C75-3D3C-4493-8C5A-202A0C4951D9}" type="datetimeFigureOut">
              <a:rPr lang="nl-NL"/>
              <a:pPr>
                <a:defRPr/>
              </a:pPr>
              <a:t>27-11-2012</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F9E0011-99F4-43CE-A981-EBC0D771E138}" type="slidenum">
              <a:rPr lang="nl-NL"/>
              <a:pPr>
                <a:defRPr/>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0"/>
            <a:lum/>
          </a:blip>
          <a:srcRect/>
          <a:stretch>
            <a:fillRect t="-18000" b="-18000"/>
          </a:stretch>
        </a:blipFill>
        <a:effectLst/>
      </p:bgPr>
    </p:bg>
    <p:spTree>
      <p:nvGrpSpPr>
        <p:cNvPr id="1" name=""/>
        <p:cNvGrpSpPr/>
        <p:nvPr/>
      </p:nvGrpSpPr>
      <p:grpSpPr>
        <a:xfrm>
          <a:off x="0" y="0"/>
          <a:ext cx="0" cy="0"/>
          <a:chOff x="0" y="0"/>
          <a:chExt cx="0" cy="0"/>
        </a:xfrm>
      </p:grpSpPr>
      <p:pic>
        <p:nvPicPr>
          <p:cNvPr id="2050" name="Afbeelding 4" descr="T-shirt, 3, zonder jouwweb.jpg"/>
          <p:cNvPicPr>
            <a:picLocks noChangeAspect="1"/>
          </p:cNvPicPr>
          <p:nvPr/>
        </p:nvPicPr>
        <p:blipFill>
          <a:blip r:embed="rId3" cstate="print"/>
          <a:srcRect/>
          <a:stretch>
            <a:fillRect/>
          </a:stretch>
        </p:blipFill>
        <p:spPr bwMode="auto">
          <a:xfrm>
            <a:off x="1619250" y="1290638"/>
            <a:ext cx="5832475" cy="5567362"/>
          </a:xfrm>
          <a:prstGeom prst="rect">
            <a:avLst/>
          </a:prstGeom>
          <a:noFill/>
          <a:ln w="9525">
            <a:noFill/>
            <a:miter lim="800000"/>
            <a:headEnd/>
            <a:tailEnd/>
          </a:ln>
        </p:spPr>
      </p:pic>
      <p:sp>
        <p:nvSpPr>
          <p:cNvPr id="2051" name="Tekstvak 2"/>
          <p:cNvSpPr txBox="1">
            <a:spLocks noChangeArrowheads="1"/>
          </p:cNvSpPr>
          <p:nvPr/>
        </p:nvSpPr>
        <p:spPr bwMode="auto">
          <a:xfrm>
            <a:off x="179388" y="333375"/>
            <a:ext cx="8785225" cy="1076325"/>
          </a:xfrm>
          <a:prstGeom prst="rect">
            <a:avLst/>
          </a:prstGeom>
          <a:noFill/>
          <a:ln w="9525">
            <a:noFill/>
            <a:miter lim="800000"/>
            <a:headEnd/>
            <a:tailEnd/>
          </a:ln>
        </p:spPr>
        <p:txBody>
          <a:bodyPr>
            <a:spAutoFit/>
          </a:bodyPr>
          <a:lstStyle/>
          <a:p>
            <a:pPr algn="ctr"/>
            <a:r>
              <a:rPr lang="en-US" sz="3600">
                <a:solidFill>
                  <a:srgbClr val="00B050"/>
                </a:solidFill>
                <a:latin typeface="Footlight MT Light" pitchFamily="18" charset="0"/>
              </a:rPr>
              <a:t>college vergelijkende anatomie &amp; fysiologie</a:t>
            </a:r>
          </a:p>
          <a:p>
            <a:pPr algn="ctr"/>
            <a:r>
              <a:rPr lang="en-US" sz="2800">
                <a:solidFill>
                  <a:srgbClr val="00B050"/>
                </a:solidFill>
                <a:latin typeface="Footlight MT Light" pitchFamily="18" charset="0"/>
              </a:rPr>
              <a:t>cursus proefdierkunde, 26 november 2012</a:t>
            </a:r>
            <a:endParaRPr lang="nl-NL" sz="2800">
              <a:solidFill>
                <a:srgbClr val="00B050"/>
              </a:solidFill>
              <a:latin typeface="Footlight MT Light"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p:nvPr>
        </p:nvSpPr>
        <p:spPr>
          <a:xfrm>
            <a:off x="250825" y="44450"/>
            <a:ext cx="4606925" cy="1154113"/>
          </a:xfrm>
        </p:spPr>
        <p:txBody>
          <a:bodyPr/>
          <a:lstStyle/>
          <a:p>
            <a:pPr eaLnBrk="1" hangingPunct="1"/>
            <a:r>
              <a:rPr lang="nl-NL" sz="3600" smtClean="0"/>
              <a:t>Doelen van dit college</a:t>
            </a:r>
          </a:p>
        </p:txBody>
      </p:sp>
      <p:sp>
        <p:nvSpPr>
          <p:cNvPr id="3075" name="Ondertitel 2"/>
          <p:cNvSpPr>
            <a:spLocks noGrp="1"/>
          </p:cNvSpPr>
          <p:nvPr>
            <p:ph type="subTitle" idx="1"/>
          </p:nvPr>
        </p:nvSpPr>
        <p:spPr>
          <a:xfrm>
            <a:off x="323850" y="1196975"/>
            <a:ext cx="8748713" cy="5040313"/>
          </a:xfrm>
        </p:spPr>
        <p:txBody>
          <a:bodyPr/>
          <a:lstStyle/>
          <a:p>
            <a:pPr algn="l" eaLnBrk="1" hangingPunct="1">
              <a:buFontTx/>
              <a:buChar char="•"/>
            </a:pPr>
            <a:r>
              <a:rPr lang="nl-NL" sz="2000" smtClean="0">
                <a:solidFill>
                  <a:schemeClr val="tx1"/>
                </a:solidFill>
                <a:latin typeface="Verdana" pitchFamily="34" charset="0"/>
                <a:ea typeface="Verdana" pitchFamily="34" charset="0"/>
                <a:cs typeface="Verdana" pitchFamily="34" charset="0"/>
              </a:rPr>
              <a:t>het kritisch en nieuwsgierig maken (hoe zit dat?! hoe ziet het eruit?) door het creëren van bewustzijn dat (proef)dieranatomie en -fysiologie </a:t>
            </a:r>
            <a:r>
              <a:rPr lang="nl-NL" sz="2000" b="1" smtClean="0">
                <a:solidFill>
                  <a:schemeClr val="tx1"/>
                </a:solidFill>
                <a:latin typeface="Verdana" pitchFamily="34" charset="0"/>
                <a:ea typeface="Verdana" pitchFamily="34" charset="0"/>
                <a:cs typeface="Verdana" pitchFamily="34" charset="0"/>
              </a:rPr>
              <a:t>vergelijkbaar</a:t>
            </a:r>
            <a:r>
              <a:rPr lang="nl-NL" sz="2000" smtClean="0">
                <a:solidFill>
                  <a:schemeClr val="tx1"/>
                </a:solidFill>
                <a:latin typeface="Verdana" pitchFamily="34" charset="0"/>
                <a:ea typeface="Verdana" pitchFamily="34" charset="0"/>
                <a:cs typeface="Verdana" pitchFamily="34" charset="0"/>
              </a:rPr>
              <a:t> is met dat van de </a:t>
            </a:r>
            <a:r>
              <a:rPr lang="nl-NL" sz="2000" b="1" smtClean="0">
                <a:solidFill>
                  <a:schemeClr val="tx1"/>
                </a:solidFill>
                <a:latin typeface="Verdana" pitchFamily="34" charset="0"/>
                <a:ea typeface="Verdana" pitchFamily="34" charset="0"/>
                <a:cs typeface="Verdana" pitchFamily="34" charset="0"/>
              </a:rPr>
              <a:t>mens</a:t>
            </a:r>
            <a:r>
              <a:rPr lang="nl-NL" sz="2000" smtClean="0">
                <a:solidFill>
                  <a:schemeClr val="tx1"/>
                </a:solidFill>
                <a:latin typeface="Verdana" pitchFamily="34" charset="0"/>
                <a:ea typeface="Verdana" pitchFamily="34" charset="0"/>
                <a:cs typeface="Verdana" pitchFamily="34" charset="0"/>
              </a:rPr>
              <a:t> maar juist ook heel erg </a:t>
            </a:r>
            <a:r>
              <a:rPr lang="nl-NL" sz="2000" b="1" smtClean="0">
                <a:solidFill>
                  <a:schemeClr val="tx1"/>
                </a:solidFill>
                <a:latin typeface="Verdana" pitchFamily="34" charset="0"/>
                <a:ea typeface="Verdana" pitchFamily="34" charset="0"/>
                <a:cs typeface="Verdana" pitchFamily="34" charset="0"/>
              </a:rPr>
              <a:t>verschillend</a:t>
            </a:r>
            <a:r>
              <a:rPr lang="nl-NL" sz="2000" smtClean="0">
                <a:solidFill>
                  <a:schemeClr val="tx1"/>
                </a:solidFill>
                <a:latin typeface="Verdana" pitchFamily="34" charset="0"/>
                <a:ea typeface="Verdana" pitchFamily="34" charset="0"/>
                <a:cs typeface="Verdana" pitchFamily="34" charset="0"/>
              </a:rPr>
              <a:t> op relevante punten</a:t>
            </a:r>
          </a:p>
          <a:p>
            <a:pPr algn="l" eaLnBrk="1" hangingPunct="1">
              <a:buFontTx/>
              <a:buChar char="•"/>
            </a:pPr>
            <a:endParaRPr lang="nl-NL" sz="2000" smtClean="0">
              <a:solidFill>
                <a:schemeClr val="tx1"/>
              </a:solidFill>
              <a:latin typeface="Verdana" pitchFamily="34" charset="0"/>
              <a:ea typeface="Verdana" pitchFamily="34" charset="0"/>
              <a:cs typeface="Verdana" pitchFamily="34" charset="0"/>
            </a:endParaRPr>
          </a:p>
          <a:p>
            <a:pPr algn="l" eaLnBrk="1" hangingPunct="1">
              <a:buFontTx/>
              <a:buChar char="•"/>
            </a:pPr>
            <a:r>
              <a:rPr lang="nl-NL" sz="2000" smtClean="0">
                <a:solidFill>
                  <a:schemeClr val="tx1"/>
                </a:solidFill>
                <a:latin typeface="Verdana" pitchFamily="34" charset="0"/>
                <a:ea typeface="Verdana" pitchFamily="34" charset="0"/>
                <a:cs typeface="Verdana" pitchFamily="34" charset="0"/>
              </a:rPr>
              <a:t>het kunnen omgaan met, en het kunnen redeneren over (proef)dieren door weten wat de </a:t>
            </a:r>
            <a:r>
              <a:rPr lang="nl-NL" sz="2000" b="1" smtClean="0">
                <a:solidFill>
                  <a:schemeClr val="tx1"/>
                </a:solidFill>
                <a:latin typeface="Verdana" pitchFamily="34" charset="0"/>
                <a:ea typeface="Verdana" pitchFamily="34" charset="0"/>
                <a:cs typeface="Verdana" pitchFamily="34" charset="0"/>
              </a:rPr>
              <a:t>behoeftes</a:t>
            </a:r>
            <a:r>
              <a:rPr lang="nl-NL" sz="2000" smtClean="0">
                <a:solidFill>
                  <a:schemeClr val="tx1"/>
                </a:solidFill>
                <a:latin typeface="Verdana" pitchFamily="34" charset="0"/>
                <a:ea typeface="Verdana" pitchFamily="34" charset="0"/>
                <a:cs typeface="Verdana" pitchFamily="34" charset="0"/>
              </a:rPr>
              <a:t> zijn (fysiologisch verklaard) en aan uiterlijk en gedrag kunnen </a:t>
            </a:r>
            <a:r>
              <a:rPr lang="nl-NL" sz="2000" b="1" smtClean="0">
                <a:solidFill>
                  <a:schemeClr val="tx1"/>
                </a:solidFill>
                <a:latin typeface="Verdana" pitchFamily="34" charset="0"/>
                <a:ea typeface="Verdana" pitchFamily="34" charset="0"/>
                <a:cs typeface="Verdana" pitchFamily="34" charset="0"/>
              </a:rPr>
              <a:t>herkennen wanneer het niet goed gaat</a:t>
            </a:r>
            <a:r>
              <a:rPr lang="nl-NL" sz="2000" smtClean="0">
                <a:solidFill>
                  <a:schemeClr val="tx1"/>
                </a:solidFill>
                <a:latin typeface="Verdana" pitchFamily="34" charset="0"/>
                <a:ea typeface="Verdana" pitchFamily="34" charset="0"/>
                <a:cs typeface="Verdana" pitchFamily="34" charset="0"/>
              </a:rPr>
              <a:t> (fysiologisch verklaard); belangrijk voor welzijn (lage mate van ongerief) en interpretatie data</a:t>
            </a:r>
          </a:p>
          <a:p>
            <a:pPr algn="l" eaLnBrk="1" hangingPunct="1"/>
            <a:endParaRPr lang="nl-NL" sz="2000" smtClean="0">
              <a:solidFill>
                <a:schemeClr val="tx1"/>
              </a:solidFill>
              <a:latin typeface="Verdana" pitchFamily="34" charset="0"/>
              <a:ea typeface="Verdana" pitchFamily="34" charset="0"/>
              <a:cs typeface="Verdana" pitchFamily="34" charset="0"/>
            </a:endParaRPr>
          </a:p>
          <a:p>
            <a:pPr algn="l" eaLnBrk="1" hangingPunct="1">
              <a:buFontTx/>
              <a:buChar char="•"/>
            </a:pPr>
            <a:r>
              <a:rPr lang="nl-NL" sz="2000" smtClean="0">
                <a:solidFill>
                  <a:schemeClr val="tx1"/>
                </a:solidFill>
                <a:latin typeface="Verdana" pitchFamily="34" charset="0"/>
                <a:ea typeface="Verdana" pitchFamily="34" charset="0"/>
                <a:cs typeface="Verdana" pitchFamily="34" charset="0"/>
              </a:rPr>
              <a:t>benadrukken van de relevantie kennis </a:t>
            </a:r>
            <a:r>
              <a:rPr lang="nl-NL" sz="2000" b="1" smtClean="0">
                <a:solidFill>
                  <a:schemeClr val="tx1"/>
                </a:solidFill>
                <a:latin typeface="Verdana" pitchFamily="34" charset="0"/>
                <a:ea typeface="Verdana" pitchFamily="34" charset="0"/>
                <a:cs typeface="Verdana" pitchFamily="34" charset="0"/>
              </a:rPr>
              <a:t>normaalbeeld</a:t>
            </a:r>
          </a:p>
          <a:p>
            <a:pPr algn="l" eaLnBrk="1" hangingPunct="1">
              <a:buFontTx/>
              <a:buChar char="•"/>
            </a:pPr>
            <a:endParaRPr lang="nl-NL" sz="2000" smtClean="0">
              <a:solidFill>
                <a:schemeClr val="tx1"/>
              </a:solidFill>
              <a:latin typeface="Verdana" pitchFamily="34" charset="0"/>
              <a:ea typeface="Verdana" pitchFamily="34" charset="0"/>
              <a:cs typeface="Verdana" pitchFamily="34" charset="0"/>
            </a:endParaRPr>
          </a:p>
          <a:p>
            <a:pPr algn="l" eaLnBrk="1" hangingPunct="1">
              <a:buFontTx/>
              <a:buChar char="•"/>
            </a:pPr>
            <a:r>
              <a:rPr lang="nl-NL" sz="2000" smtClean="0">
                <a:solidFill>
                  <a:schemeClr val="tx1"/>
                </a:solidFill>
                <a:latin typeface="Verdana" pitchFamily="34" charset="0"/>
                <a:ea typeface="Verdana" pitchFamily="34" charset="0"/>
                <a:cs typeface="Verdana" pitchFamily="34" charset="0"/>
              </a:rPr>
              <a:t>het praktische vaardig maken door weten </a:t>
            </a:r>
            <a:r>
              <a:rPr lang="nl-NL" sz="2000" b="1" smtClean="0">
                <a:solidFill>
                  <a:schemeClr val="tx1"/>
                </a:solidFill>
                <a:latin typeface="Verdana" pitchFamily="34" charset="0"/>
                <a:ea typeface="Verdana" pitchFamily="34" charset="0"/>
                <a:cs typeface="Verdana" pitchFamily="34" charset="0"/>
              </a:rPr>
              <a:t>hoe</a:t>
            </a:r>
            <a:r>
              <a:rPr lang="nl-NL" sz="2000" smtClean="0">
                <a:solidFill>
                  <a:schemeClr val="tx1"/>
                </a:solidFill>
                <a:latin typeface="Verdana" pitchFamily="34" charset="0"/>
                <a:ea typeface="Verdana" pitchFamily="34" charset="0"/>
                <a:cs typeface="Verdana" pitchFamily="34" charset="0"/>
              </a:rPr>
              <a:t> op juiste wijze </a:t>
            </a:r>
            <a:r>
              <a:rPr lang="nl-NL" sz="2000" b="1" smtClean="0">
                <a:solidFill>
                  <a:schemeClr val="tx1"/>
                </a:solidFill>
                <a:latin typeface="Verdana" pitchFamily="34" charset="0"/>
                <a:ea typeface="Verdana" pitchFamily="34" charset="0"/>
                <a:cs typeface="Verdana" pitchFamily="34" charset="0"/>
              </a:rPr>
              <a:t>inwendige structuren </a:t>
            </a:r>
            <a:r>
              <a:rPr lang="nl-NL" sz="2000" smtClean="0">
                <a:solidFill>
                  <a:schemeClr val="tx1"/>
                </a:solidFill>
                <a:latin typeface="Verdana" pitchFamily="34" charset="0"/>
                <a:ea typeface="Verdana" pitchFamily="34" charset="0"/>
                <a:cs typeface="Verdana" pitchFamily="34" charset="0"/>
              </a:rPr>
              <a:t>kunnen worden </a:t>
            </a:r>
            <a:r>
              <a:rPr lang="nl-NL" sz="2000" b="1" smtClean="0">
                <a:solidFill>
                  <a:schemeClr val="tx1"/>
                </a:solidFill>
                <a:latin typeface="Verdana" pitchFamily="34" charset="0"/>
                <a:ea typeface="Verdana" pitchFamily="34" charset="0"/>
                <a:cs typeface="Verdana" pitchFamily="34" charset="0"/>
              </a:rPr>
              <a:t>benaderd</a:t>
            </a:r>
            <a:r>
              <a:rPr lang="nl-NL" sz="2000" smtClean="0">
                <a:solidFill>
                  <a:schemeClr val="tx1"/>
                </a:solidFill>
                <a:latin typeface="Verdana" pitchFamily="34" charset="0"/>
                <a:ea typeface="Verdana" pitchFamily="34" charset="0"/>
                <a:cs typeface="Verdana" pitchFamily="34" charset="0"/>
              </a:rPr>
              <a:t> (exemplarisch)</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1019</TotalTime>
  <Words>194</Words>
  <Application>Microsoft Office PowerPoint</Application>
  <PresentationFormat>Diavoorstelling (4:3)</PresentationFormat>
  <Paragraphs>13</Paragraphs>
  <Slides>2</Slides>
  <Notes>1</Notes>
  <HiddenSlides>0</HiddenSlides>
  <MMClips>0</MMClips>
  <ScaleCrop>false</ScaleCrop>
  <HeadingPairs>
    <vt:vector size="4" baseType="variant">
      <vt:variant>
        <vt:lpstr>Thema</vt:lpstr>
      </vt:variant>
      <vt:variant>
        <vt:i4>1</vt:i4>
      </vt:variant>
      <vt:variant>
        <vt:lpstr>Diatitels</vt:lpstr>
      </vt:variant>
      <vt:variant>
        <vt:i4>2</vt:i4>
      </vt:variant>
    </vt:vector>
  </HeadingPairs>
  <TitlesOfParts>
    <vt:vector size="3" baseType="lpstr">
      <vt:lpstr>Office-thema</vt:lpstr>
      <vt:lpstr>Dia 1</vt:lpstr>
      <vt:lpstr>Doelen van dit college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Vergelijkende Anatomie en Fysiologie</dc:title>
  <dc:creator>eigenaar</dc:creator>
  <dc:description/>
  <cp:lastModifiedBy>Tan</cp:lastModifiedBy>
  <cp:revision>107</cp:revision>
  <dcterms:created xsi:type="dcterms:W3CDTF">2012-11-04T16:33:39Z</dcterms:created>
  <dcterms:modified xsi:type="dcterms:W3CDTF">2012-11-27T15:01:15Z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
    <vt:lpwstr>Vergelijkende Anatomie en Fysiologie</vt:lpwstr>
  </property>
  <property fmtid="{D5CDD505-2E9C-101B-9397-08002B2CF9AE}" pid="3" name="SlideDescription">
    <vt:lpwstr/>
  </property>
</Properties>
</file>